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64" r:id="rId1"/>
  </p:sldMasterIdLst>
  <p:notesMasterIdLst>
    <p:notesMasterId r:id="rId21"/>
  </p:notesMasterIdLst>
  <p:sldIdLst>
    <p:sldId id="257" r:id="rId2"/>
    <p:sldId id="258" r:id="rId3"/>
    <p:sldId id="260" r:id="rId4"/>
    <p:sldId id="280" r:id="rId5"/>
    <p:sldId id="279" r:id="rId6"/>
    <p:sldId id="262" r:id="rId7"/>
    <p:sldId id="294" r:id="rId8"/>
    <p:sldId id="293" r:id="rId9"/>
    <p:sldId id="263" r:id="rId10"/>
    <p:sldId id="290" r:id="rId11"/>
    <p:sldId id="291" r:id="rId12"/>
    <p:sldId id="277" r:id="rId13"/>
    <p:sldId id="264" r:id="rId14"/>
    <p:sldId id="266" r:id="rId15"/>
    <p:sldId id="267" r:id="rId16"/>
    <p:sldId id="268" r:id="rId17"/>
    <p:sldId id="271" r:id="rId18"/>
    <p:sldId id="276" r:id="rId19"/>
    <p:sldId id="283" r:id="rId20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151F"/>
    <a:srgbClr val="F2DD00"/>
    <a:srgbClr val="EC9400"/>
    <a:srgbClr val="EAECF2"/>
    <a:srgbClr val="239ABA"/>
    <a:srgbClr val="63A1AB"/>
    <a:srgbClr val="77B4B0"/>
    <a:srgbClr val="B6C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B68C3E-9022-4D5C-85F2-EAE776D82385}" v="2" dt="2023-06-12T20:52:14.6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4" autoAdjust="0"/>
    <p:restoredTop sz="94684"/>
  </p:normalViewPr>
  <p:slideViewPr>
    <p:cSldViewPr snapToGrid="0" snapToObjects="1">
      <p:cViewPr varScale="1">
        <p:scale>
          <a:sx n="95" d="100"/>
          <a:sy n="95" d="100"/>
        </p:scale>
        <p:origin x="62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DeMars" userId="0de382bb8ef44547" providerId="LiveId" clId="{85B68C3E-9022-4D5C-85F2-EAE776D82385}"/>
    <pc:docChg chg="custSel addSld delSld modSld">
      <pc:chgData name="Thomas DeMars" userId="0de382bb8ef44547" providerId="LiveId" clId="{85B68C3E-9022-4D5C-85F2-EAE776D82385}" dt="2023-06-12T21:10:20.614" v="192" actId="20577"/>
      <pc:docMkLst>
        <pc:docMk/>
      </pc:docMkLst>
      <pc:sldChg chg="modSp mod">
        <pc:chgData name="Thomas DeMars" userId="0de382bb8ef44547" providerId="LiveId" clId="{85B68C3E-9022-4D5C-85F2-EAE776D82385}" dt="2023-06-12T21:10:20.614" v="192" actId="20577"/>
        <pc:sldMkLst>
          <pc:docMk/>
          <pc:sldMk cId="498383912" sldId="260"/>
        </pc:sldMkLst>
        <pc:spChg chg="mod">
          <ac:chgData name="Thomas DeMars" userId="0de382bb8ef44547" providerId="LiveId" clId="{85B68C3E-9022-4D5C-85F2-EAE776D82385}" dt="2023-06-12T21:10:20.614" v="192" actId="20577"/>
          <ac:spMkLst>
            <pc:docMk/>
            <pc:sldMk cId="498383912" sldId="260"/>
            <ac:spMk id="5" creationId="{00000000-0000-0000-0000-000000000000}"/>
          </ac:spMkLst>
        </pc:spChg>
      </pc:sldChg>
      <pc:sldChg chg="delSp del mod">
        <pc:chgData name="Thomas DeMars" userId="0de382bb8ef44547" providerId="LiveId" clId="{85B68C3E-9022-4D5C-85F2-EAE776D82385}" dt="2023-06-12T19:34:09.256" v="12" actId="47"/>
        <pc:sldMkLst>
          <pc:docMk/>
          <pc:sldMk cId="1004211206" sldId="281"/>
        </pc:sldMkLst>
        <pc:picChg chg="del">
          <ac:chgData name="Thomas DeMars" userId="0de382bb8ef44547" providerId="LiveId" clId="{85B68C3E-9022-4D5C-85F2-EAE776D82385}" dt="2023-06-12T19:34:06.536" v="11" actId="478"/>
          <ac:picMkLst>
            <pc:docMk/>
            <pc:sldMk cId="1004211206" sldId="281"/>
            <ac:picMk id="5" creationId="{00000000-0000-0000-0000-000000000000}"/>
          </ac:picMkLst>
        </pc:picChg>
      </pc:sldChg>
      <pc:sldChg chg="addSp modSp new del mod">
        <pc:chgData name="Thomas DeMars" userId="0de382bb8ef44547" providerId="LiveId" clId="{85B68C3E-9022-4D5C-85F2-EAE776D82385}" dt="2023-06-12T20:57:42.588" v="190" actId="47"/>
        <pc:sldMkLst>
          <pc:docMk/>
          <pc:sldMk cId="665503836" sldId="292"/>
        </pc:sldMkLst>
        <pc:picChg chg="add mod">
          <ac:chgData name="Thomas DeMars" userId="0de382bb8ef44547" providerId="LiveId" clId="{85B68C3E-9022-4D5C-85F2-EAE776D82385}" dt="2023-06-12T19:33:03.044" v="10" actId="14100"/>
          <ac:picMkLst>
            <pc:docMk/>
            <pc:sldMk cId="665503836" sldId="292"/>
            <ac:picMk id="3" creationId="{BE2237DD-6F23-D305-1A8C-8B6451564354}"/>
          </ac:picMkLst>
        </pc:picChg>
      </pc:sldChg>
      <pc:sldChg chg="addSp modSp new mod">
        <pc:chgData name="Thomas DeMars" userId="0de382bb8ef44547" providerId="LiveId" clId="{85B68C3E-9022-4D5C-85F2-EAE776D82385}" dt="2023-06-12T20:50:46.645" v="109" actId="20577"/>
        <pc:sldMkLst>
          <pc:docMk/>
          <pc:sldMk cId="1441942784" sldId="293"/>
        </pc:sldMkLst>
        <pc:spChg chg="add mod">
          <ac:chgData name="Thomas DeMars" userId="0de382bb8ef44547" providerId="LiveId" clId="{85B68C3E-9022-4D5C-85F2-EAE776D82385}" dt="2023-06-12T20:50:46.645" v="109" actId="20577"/>
          <ac:spMkLst>
            <pc:docMk/>
            <pc:sldMk cId="1441942784" sldId="293"/>
            <ac:spMk id="3" creationId="{F1D374C2-E8B6-836C-68F0-2B732D23C8AB}"/>
          </ac:spMkLst>
        </pc:spChg>
        <pc:spChg chg="add mod">
          <ac:chgData name="Thomas DeMars" userId="0de382bb8ef44547" providerId="LiveId" clId="{85B68C3E-9022-4D5C-85F2-EAE776D82385}" dt="2023-06-12T20:50:32.124" v="104" actId="1076"/>
          <ac:spMkLst>
            <pc:docMk/>
            <pc:sldMk cId="1441942784" sldId="293"/>
            <ac:spMk id="4" creationId="{F31C739E-444D-53D9-A35A-D5D3552D1AA6}"/>
          </ac:spMkLst>
        </pc:spChg>
      </pc:sldChg>
      <pc:sldChg chg="addSp modSp new mod">
        <pc:chgData name="Thomas DeMars" userId="0de382bb8ef44547" providerId="LiveId" clId="{85B68C3E-9022-4D5C-85F2-EAE776D82385}" dt="2023-06-12T20:58:05.035" v="191" actId="255"/>
        <pc:sldMkLst>
          <pc:docMk/>
          <pc:sldMk cId="1141819638" sldId="294"/>
        </pc:sldMkLst>
        <pc:spChg chg="add mod">
          <ac:chgData name="Thomas DeMars" userId="0de382bb8ef44547" providerId="LiveId" clId="{85B68C3E-9022-4D5C-85F2-EAE776D82385}" dt="2023-06-12T20:58:05.035" v="191" actId="255"/>
          <ac:spMkLst>
            <pc:docMk/>
            <pc:sldMk cId="1141819638" sldId="294"/>
            <ac:spMk id="3" creationId="{0ADCE4F8-66C4-9ED0-0AF6-2ED132E6C5C7}"/>
          </ac:spMkLst>
        </pc:spChg>
        <pc:spChg chg="add mod">
          <ac:chgData name="Thomas DeMars" userId="0de382bb8ef44547" providerId="LiveId" clId="{85B68C3E-9022-4D5C-85F2-EAE776D82385}" dt="2023-06-12T20:57:16.225" v="189" actId="1076"/>
          <ac:spMkLst>
            <pc:docMk/>
            <pc:sldMk cId="1141819638" sldId="294"/>
            <ac:spMk id="4" creationId="{25BC5C2C-F8E0-29DF-3101-8DAB3A2A769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9547D-A033-4F6A-80F4-CF659C733649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F9033-F140-47C3-9D66-2006ABD2A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0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70" indent="0" algn="ctr">
              <a:buNone/>
              <a:defRPr sz="1650"/>
            </a:lvl2pPr>
            <a:lvl3pPr marL="754340" indent="0" algn="ctr">
              <a:buNone/>
              <a:defRPr sz="1485"/>
            </a:lvl3pPr>
            <a:lvl4pPr marL="1131511" indent="0" algn="ctr">
              <a:buNone/>
              <a:defRPr sz="1320"/>
            </a:lvl4pPr>
            <a:lvl5pPr marL="1508681" indent="0" algn="ctr">
              <a:buNone/>
              <a:defRPr sz="1320"/>
            </a:lvl5pPr>
            <a:lvl6pPr marL="1885851" indent="0" algn="ctr">
              <a:buNone/>
              <a:defRPr sz="1320"/>
            </a:lvl6pPr>
            <a:lvl7pPr marL="2263021" indent="0" algn="ctr">
              <a:buNone/>
              <a:defRPr sz="1320"/>
            </a:lvl7pPr>
            <a:lvl8pPr marL="2640191" indent="0" algn="ctr">
              <a:buNone/>
              <a:defRPr sz="1320"/>
            </a:lvl8pPr>
            <a:lvl9pPr marL="3017362" indent="0" algn="ctr">
              <a:buNone/>
              <a:defRPr sz="13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D1DF-835D-3B4B-A101-79ADAB9881B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50B3-2DCB-9D4B-B301-6110B43B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710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D1DF-835D-3B4B-A101-79ADAB9881B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50B3-2DCB-9D4B-B301-6110B43B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2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5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6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D1DF-835D-3B4B-A101-79ADAB9881B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50B3-2DCB-9D4B-B301-6110B43B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407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D1DF-835D-3B4B-A101-79ADAB9881B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50B3-2DCB-9D4B-B301-6110B43B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1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937707"/>
            <a:ext cx="8675370" cy="3233102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5201393"/>
            <a:ext cx="8675370" cy="1700212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7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4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11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681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851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021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191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362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D1DF-835D-3B4B-A101-79ADAB9881B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50B3-2DCB-9D4B-B301-6110B43B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69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D1DF-835D-3B4B-A101-79ADAB9881B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50B3-2DCB-9D4B-B301-6110B43B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7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2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70" indent="0">
              <a:buNone/>
              <a:defRPr sz="1650" b="1"/>
            </a:lvl2pPr>
            <a:lvl3pPr marL="754340" indent="0">
              <a:buNone/>
              <a:defRPr sz="1485" b="1"/>
            </a:lvl3pPr>
            <a:lvl4pPr marL="1131511" indent="0">
              <a:buNone/>
              <a:defRPr sz="1320" b="1"/>
            </a:lvl4pPr>
            <a:lvl5pPr marL="1508681" indent="0">
              <a:buNone/>
              <a:defRPr sz="1320" b="1"/>
            </a:lvl5pPr>
            <a:lvl6pPr marL="1885851" indent="0">
              <a:buNone/>
              <a:defRPr sz="1320" b="1"/>
            </a:lvl6pPr>
            <a:lvl7pPr marL="2263021" indent="0">
              <a:buNone/>
              <a:defRPr sz="1320" b="1"/>
            </a:lvl7pPr>
            <a:lvl8pPr marL="2640191" indent="0">
              <a:buNone/>
              <a:defRPr sz="1320" b="1"/>
            </a:lvl8pPr>
            <a:lvl9pPr marL="3017362" indent="0">
              <a:buNone/>
              <a:defRPr sz="13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70" indent="0">
              <a:buNone/>
              <a:defRPr sz="1650" b="1"/>
            </a:lvl2pPr>
            <a:lvl3pPr marL="754340" indent="0">
              <a:buNone/>
              <a:defRPr sz="1485" b="1"/>
            </a:lvl3pPr>
            <a:lvl4pPr marL="1131511" indent="0">
              <a:buNone/>
              <a:defRPr sz="1320" b="1"/>
            </a:lvl4pPr>
            <a:lvl5pPr marL="1508681" indent="0">
              <a:buNone/>
              <a:defRPr sz="1320" b="1"/>
            </a:lvl5pPr>
            <a:lvl6pPr marL="1885851" indent="0">
              <a:buNone/>
              <a:defRPr sz="1320" b="1"/>
            </a:lvl6pPr>
            <a:lvl7pPr marL="2263021" indent="0">
              <a:buNone/>
              <a:defRPr sz="1320" b="1"/>
            </a:lvl7pPr>
            <a:lvl8pPr marL="2640191" indent="0">
              <a:buNone/>
              <a:defRPr sz="1320" b="1"/>
            </a:lvl8pPr>
            <a:lvl9pPr marL="3017362" indent="0">
              <a:buNone/>
              <a:defRPr sz="13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D1DF-835D-3B4B-A101-79ADAB9881B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50B3-2DCB-9D4B-B301-6110B43B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6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D1DF-835D-3B4B-A101-79ADAB9881B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50B3-2DCB-9D4B-B301-6110B43B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51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D1DF-835D-3B4B-A101-79ADAB9881B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50B3-2DCB-9D4B-B301-6110B43B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608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70" indent="0">
              <a:buNone/>
              <a:defRPr sz="1155"/>
            </a:lvl2pPr>
            <a:lvl3pPr marL="754340" indent="0">
              <a:buNone/>
              <a:defRPr sz="990"/>
            </a:lvl3pPr>
            <a:lvl4pPr marL="1131511" indent="0">
              <a:buNone/>
              <a:defRPr sz="825"/>
            </a:lvl4pPr>
            <a:lvl5pPr marL="1508681" indent="0">
              <a:buNone/>
              <a:defRPr sz="825"/>
            </a:lvl5pPr>
            <a:lvl6pPr marL="1885851" indent="0">
              <a:buNone/>
              <a:defRPr sz="825"/>
            </a:lvl6pPr>
            <a:lvl7pPr marL="2263021" indent="0">
              <a:buNone/>
              <a:defRPr sz="825"/>
            </a:lvl7pPr>
            <a:lvl8pPr marL="2640191" indent="0">
              <a:buNone/>
              <a:defRPr sz="825"/>
            </a:lvl8pPr>
            <a:lvl9pPr marL="3017362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D1DF-835D-3B4B-A101-79ADAB9881B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50B3-2DCB-9D4B-B301-6110B43B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037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 marL="0" indent="0">
              <a:buNone/>
              <a:defRPr sz="2640"/>
            </a:lvl1pPr>
            <a:lvl2pPr marL="377170" indent="0">
              <a:buNone/>
              <a:defRPr sz="2310"/>
            </a:lvl2pPr>
            <a:lvl3pPr marL="754340" indent="0">
              <a:buNone/>
              <a:defRPr sz="1980"/>
            </a:lvl3pPr>
            <a:lvl4pPr marL="1131511" indent="0">
              <a:buNone/>
              <a:defRPr sz="1650"/>
            </a:lvl4pPr>
            <a:lvl5pPr marL="1508681" indent="0">
              <a:buNone/>
              <a:defRPr sz="1650"/>
            </a:lvl5pPr>
            <a:lvl6pPr marL="1885851" indent="0">
              <a:buNone/>
              <a:defRPr sz="1650"/>
            </a:lvl6pPr>
            <a:lvl7pPr marL="2263021" indent="0">
              <a:buNone/>
              <a:defRPr sz="1650"/>
            </a:lvl7pPr>
            <a:lvl8pPr marL="2640191" indent="0">
              <a:buNone/>
              <a:defRPr sz="1650"/>
            </a:lvl8pPr>
            <a:lvl9pPr marL="3017362" indent="0">
              <a:buNone/>
              <a:defRPr sz="165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70" indent="0">
              <a:buNone/>
              <a:defRPr sz="1155"/>
            </a:lvl2pPr>
            <a:lvl3pPr marL="754340" indent="0">
              <a:buNone/>
              <a:defRPr sz="990"/>
            </a:lvl3pPr>
            <a:lvl4pPr marL="1131511" indent="0">
              <a:buNone/>
              <a:defRPr sz="825"/>
            </a:lvl4pPr>
            <a:lvl5pPr marL="1508681" indent="0">
              <a:buNone/>
              <a:defRPr sz="825"/>
            </a:lvl5pPr>
            <a:lvl6pPr marL="1885851" indent="0">
              <a:buNone/>
              <a:defRPr sz="825"/>
            </a:lvl6pPr>
            <a:lvl7pPr marL="2263021" indent="0">
              <a:buNone/>
              <a:defRPr sz="825"/>
            </a:lvl7pPr>
            <a:lvl8pPr marL="2640191" indent="0">
              <a:buNone/>
              <a:defRPr sz="825"/>
            </a:lvl8pPr>
            <a:lvl9pPr marL="3017362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D1DF-835D-3B4B-A101-79ADAB9881B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50B3-2DCB-9D4B-B301-6110B43B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0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B6CFD9"/>
            </a:gs>
            <a:gs pos="0">
              <a:schemeClr val="bg1"/>
            </a:gs>
            <a:gs pos="100000">
              <a:schemeClr val="accent5">
                <a:lumMod val="7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2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2D1DF-835D-3B4B-A101-79ADAB9881B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250B3-2DCB-9D4B-B301-6110B43B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7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</p:sldLayoutIdLst>
  <p:txStyles>
    <p:titleStyle>
      <a:lvl1pPr algn="l" defTabSz="75434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85" indent="-188585" algn="l" defTabSz="754340" rtl="0" eaLnBrk="1" latinLnBrk="0" hangingPunct="1">
        <a:lnSpc>
          <a:spcPct val="90000"/>
        </a:lnSpc>
        <a:spcBef>
          <a:spcPts val="825"/>
        </a:spcBef>
        <a:buFont typeface="Arial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55" indent="-188585" algn="l" defTabSz="75434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26" indent="-188585" algn="l" defTabSz="75434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096" indent="-188585" algn="l" defTabSz="75434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266" indent="-188585" algn="l" defTabSz="75434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436" indent="-188585" algn="l" defTabSz="75434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606" indent="-188585" algn="l" defTabSz="75434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777" indent="-188585" algn="l" defTabSz="75434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5947" indent="-188585" algn="l" defTabSz="75434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4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70" algn="l" defTabSz="75434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40" algn="l" defTabSz="75434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11" algn="l" defTabSz="75434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681" algn="l" defTabSz="75434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1" algn="l" defTabSz="75434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021" algn="l" defTabSz="75434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191" algn="l" defTabSz="75434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362" algn="l" defTabSz="75434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tdemars@ColumbusHOPE.org" TargetMode="External"/><Relationship Id="rId5" Type="http://schemas.openxmlformats.org/officeDocument/2006/relationships/hyperlink" Target="http://www.columbushope.org/" TargetMode="External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91" y="777678"/>
            <a:ext cx="6964349" cy="59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83118" y="1319671"/>
            <a:ext cx="517132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60" dirty="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What We Do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203" y="1823578"/>
            <a:ext cx="2940989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3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We Raise Funds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0731" y="1903627"/>
            <a:ext cx="2011680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3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We</a:t>
            </a:r>
            <a:r>
              <a:rPr lang="en-US" sz="3630" dirty="0">
                <a:ln w="0"/>
                <a:solidFill>
                  <a:srgbClr val="75151F"/>
                </a:solidFill>
                <a:effectLst>
                  <a:reflection blurRad="6350" stA="53000" endA="300" endPos="35500" dir="5400000" sy="-90000" algn="bl" rotWithShape="0"/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363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Serve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13617" y="2290388"/>
            <a:ext cx="2681662" cy="6509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3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We</a:t>
            </a:r>
            <a:r>
              <a:rPr lang="en-US" sz="3630" dirty="0">
                <a:ln w="0"/>
                <a:solidFill>
                  <a:srgbClr val="75151F"/>
                </a:solidFill>
                <a:effectLst>
                  <a:reflection blurRad="6350" stA="53000" endA="300" endPos="35500" dir="5400000" sy="-90000" algn="bl" rotWithShape="0"/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363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Advocate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88" y="3127893"/>
            <a:ext cx="3275512" cy="2181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0" y="3127892"/>
            <a:ext cx="2625752" cy="2498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78" y="2631107"/>
            <a:ext cx="2381333" cy="3175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20924" y="5983395"/>
            <a:ext cx="9174357" cy="7017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980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Since its inception in 1976 the Columbus HOPE Foundation raised more than “7 Million Dollars” to assist South Carolina citizens with Intellectual Disabilities and Special Needs.</a:t>
            </a:r>
          </a:p>
        </p:txBody>
      </p:sp>
    </p:spTree>
    <p:extLst>
      <p:ext uri="{BB962C8B-B14F-4D97-AF65-F5344CB8AC3E}">
        <p14:creationId xmlns:p14="http://schemas.microsoft.com/office/powerpoint/2010/main" val="307663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49" y="1057276"/>
            <a:ext cx="4728563" cy="355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801" y="2172449"/>
            <a:ext cx="4777533" cy="358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9331" y="4762942"/>
            <a:ext cx="4985467" cy="15526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98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</a:t>
            </a:r>
            <a:r>
              <a:rPr lang="mr-IN" sz="1898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…</a:t>
            </a:r>
            <a:r>
              <a:rPr lang="en-US" sz="1898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Through our support of non-profit service organizations that share this philosophy and in partnership with the county disability boards we are making the world easier to navigate for thousands of people every day</a:t>
            </a:r>
            <a:r>
              <a:rPr lang="mr-IN" sz="1898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…</a:t>
            </a:r>
            <a:r>
              <a:rPr lang="en-US" sz="1898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”</a:t>
            </a:r>
            <a:r>
              <a:rPr lang="en-US" sz="1898" dirty="0">
                <a:solidFill>
                  <a:srgbClr val="002060"/>
                </a:solidFill>
              </a:rPr>
              <a:t>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352" y="1177541"/>
            <a:ext cx="422572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60" dirty="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Delivering Results</a:t>
            </a:r>
          </a:p>
        </p:txBody>
      </p:sp>
    </p:spTree>
    <p:extLst>
      <p:ext uri="{BB962C8B-B14F-4D97-AF65-F5344CB8AC3E}">
        <p14:creationId xmlns:p14="http://schemas.microsoft.com/office/powerpoint/2010/main" val="340863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685" y="1669111"/>
            <a:ext cx="5313446" cy="45961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8853" y="2917588"/>
            <a:ext cx="4384552" cy="211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5732" indent="-235732">
              <a:spcAft>
                <a:spcPts val="495"/>
              </a:spcAft>
              <a:buFont typeface="Arial" charset="0"/>
              <a:buChar char="•"/>
            </a:pPr>
            <a:r>
              <a:rPr lang="en-US" sz="1980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98% to service and support programs</a:t>
            </a:r>
          </a:p>
          <a:p>
            <a:pPr marL="235732" indent="-235732">
              <a:spcAft>
                <a:spcPts val="495"/>
              </a:spcAft>
              <a:buFont typeface="Arial" charset="0"/>
              <a:buChar char="•"/>
            </a:pPr>
            <a:r>
              <a:rPr lang="en-US" sz="1980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85% allocated locally to the fundraising</a:t>
            </a:r>
          </a:p>
          <a:p>
            <a:pPr marL="235732" indent="-235732">
              <a:spcAft>
                <a:spcPts val="495"/>
              </a:spcAft>
              <a:buFont typeface="Arial" charset="0"/>
              <a:buChar char="•"/>
            </a:pPr>
            <a:r>
              <a:rPr lang="en-US" sz="1980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15% allocated to statewide service and support programs</a:t>
            </a:r>
          </a:p>
          <a:p>
            <a:pPr>
              <a:spcAft>
                <a:spcPts val="495"/>
              </a:spcAft>
            </a:pPr>
            <a:endParaRPr lang="en-US" sz="1980" dirty="0"/>
          </a:p>
        </p:txBody>
      </p:sp>
      <p:sp>
        <p:nvSpPr>
          <p:cNvPr id="14" name="TextBox 13"/>
          <p:cNvSpPr txBox="1"/>
          <p:nvPr/>
        </p:nvSpPr>
        <p:spPr>
          <a:xfrm>
            <a:off x="388856" y="1407459"/>
            <a:ext cx="393025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Columbus HOPE Funds</a:t>
            </a:r>
          </a:p>
        </p:txBody>
      </p:sp>
    </p:spTree>
    <p:extLst>
      <p:ext uri="{BB962C8B-B14F-4D97-AF65-F5344CB8AC3E}">
        <p14:creationId xmlns:p14="http://schemas.microsoft.com/office/powerpoint/2010/main" val="3807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489" y="1957504"/>
            <a:ext cx="2569323" cy="1567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08" y="4337976"/>
            <a:ext cx="1964531" cy="1477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78" y="2282799"/>
            <a:ext cx="1964531" cy="1477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77" y="1908085"/>
            <a:ext cx="1964531" cy="2616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822" y="4703662"/>
            <a:ext cx="5553354" cy="1443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3838" y="3844537"/>
            <a:ext cx="3439972" cy="26573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8276" y="1398083"/>
            <a:ext cx="8085419" cy="5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70" dirty="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Adult Development Software, Tools and Equipment</a:t>
            </a:r>
          </a:p>
        </p:txBody>
      </p:sp>
    </p:spTree>
    <p:extLst>
      <p:ext uri="{BB962C8B-B14F-4D97-AF65-F5344CB8AC3E}">
        <p14:creationId xmlns:p14="http://schemas.microsoft.com/office/powerpoint/2010/main" val="66916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r="3770" b="4496"/>
          <a:stretch/>
        </p:blipFill>
        <p:spPr>
          <a:xfrm>
            <a:off x="6818821" y="4879868"/>
            <a:ext cx="1933701" cy="1440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613" y="4264910"/>
            <a:ext cx="3199715" cy="992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251" y="2009549"/>
            <a:ext cx="2297367" cy="2871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291" y="1398083"/>
            <a:ext cx="4275529" cy="5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70" dirty="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Self Contained Class Room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505" y="2014698"/>
            <a:ext cx="3055835" cy="2291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86965" y="1398083"/>
            <a:ext cx="2770310" cy="5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defRPr>
            </a:lvl1pPr>
          </a:lstStyle>
          <a:p>
            <a:r>
              <a:rPr lang="en-US" sz="2970" dirty="0"/>
              <a:t>Special Olympics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3466" y="4830461"/>
            <a:ext cx="1815062" cy="1726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799" y="4429398"/>
            <a:ext cx="1916675" cy="14375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288" y="4429395"/>
            <a:ext cx="1952554" cy="143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8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2356" r="1" b="1110"/>
          <a:stretch/>
        </p:blipFill>
        <p:spPr>
          <a:xfrm>
            <a:off x="972314" y="4102827"/>
            <a:ext cx="3432601" cy="1753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153"/>
          <a:stretch/>
        </p:blipFill>
        <p:spPr>
          <a:xfrm>
            <a:off x="6513516" y="1968265"/>
            <a:ext cx="2252663" cy="1741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265" y="3759221"/>
            <a:ext cx="2137410" cy="2844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409" y="2394647"/>
            <a:ext cx="1414463" cy="1414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829" t="-11511" r="3503" b="11511"/>
          <a:stretch/>
        </p:blipFill>
        <p:spPr>
          <a:xfrm>
            <a:off x="4741380" y="3068444"/>
            <a:ext cx="2160984" cy="17759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4529" t="1404" r="1260" b="4629"/>
          <a:stretch/>
        </p:blipFill>
        <p:spPr>
          <a:xfrm>
            <a:off x="3847964" y="4844381"/>
            <a:ext cx="2220974" cy="16687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r="3378"/>
          <a:stretch/>
        </p:blipFill>
        <p:spPr>
          <a:xfrm>
            <a:off x="2906633" y="1750301"/>
            <a:ext cx="2996565" cy="20338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7974" y="1202353"/>
            <a:ext cx="7020236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Dignity, Connection, Growth, Happiness </a:t>
            </a:r>
          </a:p>
        </p:txBody>
      </p:sp>
    </p:spTree>
    <p:extLst>
      <p:ext uri="{BB962C8B-B14F-4D97-AF65-F5344CB8AC3E}">
        <p14:creationId xmlns:p14="http://schemas.microsoft.com/office/powerpoint/2010/main" val="148342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120" y="1944024"/>
            <a:ext cx="2298185" cy="172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579" y="4407240"/>
            <a:ext cx="4068785" cy="1592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02" y="3264183"/>
            <a:ext cx="3287939" cy="1578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63" y="2102045"/>
            <a:ext cx="3237659" cy="431687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88853" y="1407459"/>
            <a:ext cx="7020236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Self-Reliance, Independence, Accessibility</a:t>
            </a:r>
          </a:p>
        </p:txBody>
      </p:sp>
    </p:spTree>
    <p:extLst>
      <p:ext uri="{BB962C8B-B14F-4D97-AF65-F5344CB8AC3E}">
        <p14:creationId xmlns:p14="http://schemas.microsoft.com/office/powerpoint/2010/main" val="11629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8" y="1308735"/>
            <a:ext cx="8298180" cy="506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24" y="816750"/>
            <a:ext cx="6918520" cy="589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7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649" y="1057275"/>
            <a:ext cx="1906755" cy="5657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259" y="1057275"/>
            <a:ext cx="2091280" cy="5657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08" y="1057275"/>
            <a:ext cx="2128436" cy="5657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8519" y="1372538"/>
            <a:ext cx="2755050" cy="237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Or Contact us at</a:t>
            </a:r>
          </a:p>
          <a:p>
            <a:endParaRPr lang="en-US" sz="1650" dirty="0">
              <a:hlinkClick r:id="rId5"/>
            </a:endParaRPr>
          </a:p>
          <a:p>
            <a:r>
              <a:rPr lang="en-US" sz="1650" dirty="0">
                <a:hlinkClick r:id="rId5"/>
              </a:rPr>
              <a:t>www.ColumbusHOPE.org</a:t>
            </a:r>
            <a:endParaRPr lang="en-US" sz="1650" dirty="0"/>
          </a:p>
          <a:p>
            <a:endParaRPr lang="en-US" sz="1650" dirty="0"/>
          </a:p>
          <a:p>
            <a:r>
              <a:rPr lang="en-US" sz="1650" dirty="0"/>
              <a:t>Or at:</a:t>
            </a:r>
          </a:p>
          <a:p>
            <a:endParaRPr lang="en-US" sz="1650" dirty="0"/>
          </a:p>
          <a:p>
            <a:r>
              <a:rPr lang="en-US" sz="1650" dirty="0">
                <a:hlinkClick r:id="rId6"/>
              </a:rPr>
              <a:t>tdemars@ColumbusHOPE.org</a:t>
            </a:r>
            <a:endParaRPr lang="en-US" sz="1650" dirty="0"/>
          </a:p>
          <a:p>
            <a:br>
              <a:rPr lang="en-US" sz="1650" dirty="0"/>
            </a:br>
            <a:r>
              <a:rPr lang="en-US" sz="1650" dirty="0"/>
              <a:t>(843)437-1021</a:t>
            </a:r>
          </a:p>
        </p:txBody>
      </p:sp>
    </p:spTree>
    <p:extLst>
      <p:ext uri="{BB962C8B-B14F-4D97-AF65-F5344CB8AC3E}">
        <p14:creationId xmlns:p14="http://schemas.microsoft.com/office/powerpoint/2010/main" val="6137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49" y="1057276"/>
            <a:ext cx="4728563" cy="355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801" y="2172449"/>
            <a:ext cx="4777533" cy="358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43289" y="4607627"/>
            <a:ext cx="4898157" cy="18447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98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</a:t>
            </a:r>
            <a:r>
              <a:rPr lang="mr-IN" sz="1898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…</a:t>
            </a:r>
            <a:r>
              <a:rPr lang="en-US" sz="1898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bettering the environment for, and increasing the self-reliance and dignity of people with Intellectual Disabilities and special needs</a:t>
            </a:r>
            <a:r>
              <a:rPr lang="mr-IN" sz="1898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…</a:t>
            </a:r>
            <a:r>
              <a:rPr lang="en-US" sz="1898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these individuals should have the community support, tools and resources necessary to lead independent productive lives…”</a:t>
            </a:r>
            <a:r>
              <a:rPr lang="en-US" sz="1898" dirty="0">
                <a:solidFill>
                  <a:srgbClr val="002060"/>
                </a:solidFill>
              </a:rPr>
              <a:t>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352" y="1177543"/>
            <a:ext cx="422572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60" dirty="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Our Mission</a:t>
            </a:r>
          </a:p>
        </p:txBody>
      </p:sp>
    </p:spTree>
    <p:extLst>
      <p:ext uri="{BB962C8B-B14F-4D97-AF65-F5344CB8AC3E}">
        <p14:creationId xmlns:p14="http://schemas.microsoft.com/office/powerpoint/2010/main" val="24411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256" y="2658011"/>
            <a:ext cx="2665615" cy="2758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35732" indent="-235732">
              <a:buFont typeface="Arial" charset="0"/>
              <a:buChar char="•"/>
            </a:pPr>
            <a:r>
              <a:rPr lang="en-US" sz="1980" dirty="0">
                <a:solidFill>
                  <a:schemeClr val="accent1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Very little support for the family</a:t>
            </a:r>
          </a:p>
          <a:p>
            <a:pPr marL="235732" indent="-235732">
              <a:buFont typeface="Arial" charset="0"/>
              <a:buChar char="•"/>
            </a:pPr>
            <a:endParaRPr lang="en-US" sz="1980" dirty="0">
              <a:solidFill>
                <a:schemeClr val="accent1">
                  <a:lumMod val="50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235732" indent="-235732">
              <a:buFont typeface="Arial" charset="0"/>
              <a:buChar char="•"/>
            </a:pPr>
            <a:r>
              <a:rPr lang="en-US" sz="1980" dirty="0">
                <a:solidFill>
                  <a:schemeClr val="accent1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Only other option was a mental institution  ranging from asylums to hospitals. </a:t>
            </a:r>
          </a:p>
          <a:p>
            <a:pPr marL="235732" indent="-235732">
              <a:buFont typeface="Arial" charset="0"/>
              <a:buChar char="•"/>
            </a:pPr>
            <a:endParaRPr lang="en-US" sz="1485" dirty="0">
              <a:solidFill>
                <a:schemeClr val="bg1">
                  <a:lumMod val="9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7869" y="1172253"/>
            <a:ext cx="665822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6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50+ </a:t>
            </a:r>
            <a:r>
              <a:rPr lang="en-US" sz="3960" dirty="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years ago</a:t>
            </a:r>
            <a:r>
              <a:rPr lang="mr-IN" sz="3960" dirty="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…</a:t>
            </a:r>
            <a:endParaRPr lang="en-US" sz="3960" dirty="0">
              <a:solidFill>
                <a:srgbClr val="75151F"/>
              </a:solidFill>
              <a:latin typeface="Charlemagne Std" charset="0"/>
              <a:ea typeface="Charlemagne Std" charset="0"/>
              <a:cs typeface="Charlemagne Std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834" y="1857822"/>
            <a:ext cx="5833403" cy="466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8" y="5797601"/>
            <a:ext cx="577164" cy="89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492270" y="1406320"/>
            <a:ext cx="4049445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30" dirty="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Present Day</a:t>
            </a:r>
            <a:r>
              <a:rPr lang="mr-IN" sz="3630" dirty="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…</a:t>
            </a:r>
            <a:endParaRPr lang="en-US" sz="3630" dirty="0">
              <a:solidFill>
                <a:srgbClr val="75151F"/>
              </a:solidFill>
              <a:latin typeface="Charlemagne Std" charset="0"/>
              <a:ea typeface="Charlemagne Std" charset="0"/>
              <a:cs typeface="Charlemagne St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08" y="5685844"/>
            <a:ext cx="666007" cy="10292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261" y="2371260"/>
            <a:ext cx="2820039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5732" indent="-235732" defTabSz="754340">
              <a:buFont typeface="Arial" charset="0"/>
              <a:buChar char="•"/>
              <a:defRPr/>
            </a:pPr>
            <a:r>
              <a:rPr lang="en-US" sz="1980" dirty="0">
                <a:solidFill>
                  <a:schemeClr val="accent1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Home and Community based services </a:t>
            </a:r>
          </a:p>
          <a:p>
            <a:pPr defTabSz="754340">
              <a:defRPr/>
            </a:pPr>
            <a:r>
              <a:rPr lang="en-US" sz="1980" dirty="0">
                <a:solidFill>
                  <a:schemeClr val="accent1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</a:p>
          <a:p>
            <a:pPr marL="235732" indent="-235732" defTabSz="754340">
              <a:buFont typeface="Arial" charset="0"/>
              <a:buChar char="•"/>
              <a:defRPr/>
            </a:pPr>
            <a:r>
              <a:rPr lang="en-US" sz="1980" dirty="0">
                <a:solidFill>
                  <a:schemeClr val="accent1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Client driven support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413" y="2041105"/>
            <a:ext cx="4554428" cy="455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735437" y="3168901"/>
            <a:ext cx="1478806" cy="307828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TextBox 25"/>
          <p:cNvSpPr txBox="1"/>
          <p:nvPr/>
        </p:nvSpPr>
        <p:spPr>
          <a:xfrm>
            <a:off x="1387258" y="1349632"/>
            <a:ext cx="2077277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Values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32367" y="4616754"/>
            <a:ext cx="6089548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Service and Support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4235" y="1882852"/>
            <a:ext cx="4053385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Health, safety and well-being of each person</a:t>
            </a:r>
          </a:p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Dignity and respect for each person</a:t>
            </a:r>
          </a:p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Individual and family participation, choice, control and responsibility</a:t>
            </a:r>
          </a:p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Relationships with family, friends and community connections</a:t>
            </a:r>
          </a:p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Personal growth and accomplishments</a:t>
            </a:r>
          </a:p>
          <a:p>
            <a:endParaRPr lang="en-US" sz="1485" dirty="0"/>
          </a:p>
        </p:txBody>
      </p:sp>
      <p:sp>
        <p:nvSpPr>
          <p:cNvPr id="29" name="TextBox 28"/>
          <p:cNvSpPr txBox="1"/>
          <p:nvPr/>
        </p:nvSpPr>
        <p:spPr>
          <a:xfrm>
            <a:off x="6611957" y="5149974"/>
            <a:ext cx="2596608" cy="1234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Early Intervention</a:t>
            </a:r>
          </a:p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Family Support</a:t>
            </a:r>
          </a:p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Adult Development Services</a:t>
            </a:r>
          </a:p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Residential Services</a:t>
            </a:r>
          </a:p>
          <a:p>
            <a:endParaRPr lang="en-US" sz="1485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72" y="3613201"/>
            <a:ext cx="4421307" cy="30735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07" y="699142"/>
            <a:ext cx="4792362" cy="47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"/>
          <p:cNvSpPr/>
          <p:nvPr/>
        </p:nvSpPr>
        <p:spPr>
          <a:xfrm>
            <a:off x="1461740" y="1505533"/>
            <a:ext cx="7394029" cy="459445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Oval 4"/>
          <p:cNvSpPr/>
          <p:nvPr/>
        </p:nvSpPr>
        <p:spPr>
          <a:xfrm>
            <a:off x="2115422" y="5171622"/>
            <a:ext cx="170061" cy="169076"/>
          </a:xfrm>
          <a:prstGeom prst="ellipse">
            <a:avLst/>
          </a:prstGeom>
          <a:solidFill>
            <a:srgbClr val="75151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Group 5"/>
          <p:cNvGrpSpPr/>
          <p:nvPr/>
        </p:nvGrpSpPr>
        <p:grpSpPr>
          <a:xfrm>
            <a:off x="2191737" y="5158057"/>
            <a:ext cx="968618" cy="1093481"/>
            <a:chOff x="884849" y="4014694"/>
            <a:chExt cx="1053775" cy="1196557"/>
          </a:xfrm>
        </p:grpSpPr>
        <p:sp>
          <p:nvSpPr>
            <p:cNvPr id="23" name="Rectangle 22"/>
            <p:cNvSpPr/>
            <p:nvPr/>
          </p:nvSpPr>
          <p:spPr>
            <a:xfrm>
              <a:off x="884849" y="4014694"/>
              <a:ext cx="1053775" cy="119655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884849" y="4014694"/>
              <a:ext cx="1053775" cy="11965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879" tIns="0" rIns="0" bIns="0" numCol="1" spcCol="1270" anchor="t" anchorCtr="0">
              <a:noAutofit/>
            </a:bodyPr>
            <a:lstStyle/>
            <a:p>
              <a:pPr defTabSz="58670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85" dirty="0">
                  <a:solidFill>
                    <a:schemeClr val="tx2">
                      <a:lumMod val="50000"/>
                    </a:schemeClr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Regional Residential Centers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2941646" y="4368456"/>
            <a:ext cx="266185" cy="264641"/>
          </a:xfrm>
          <a:prstGeom prst="ellipse">
            <a:avLst/>
          </a:prstGeom>
          <a:solidFill>
            <a:srgbClr val="75151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/>
          <p:cNvGrpSpPr/>
          <p:nvPr/>
        </p:nvGrpSpPr>
        <p:grpSpPr>
          <a:xfrm>
            <a:off x="3061101" y="4326464"/>
            <a:ext cx="1227409" cy="1925077"/>
            <a:chOff x="1938624" y="3104707"/>
            <a:chExt cx="1335318" cy="2106544"/>
          </a:xfrm>
        </p:grpSpPr>
        <p:sp>
          <p:nvSpPr>
            <p:cNvPr id="21" name="Rectangle 20"/>
            <p:cNvSpPr/>
            <p:nvPr/>
          </p:nvSpPr>
          <p:spPr>
            <a:xfrm>
              <a:off x="1938624" y="3104707"/>
              <a:ext cx="1335318" cy="210654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1938624" y="3104707"/>
              <a:ext cx="1335318" cy="2106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6593" tIns="0" rIns="0" bIns="0" numCol="1" spcCol="1270" anchor="t" anchorCtr="0">
              <a:noAutofit/>
            </a:bodyPr>
            <a:lstStyle/>
            <a:p>
              <a:pPr defTabSz="58670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85" dirty="0">
                  <a:solidFill>
                    <a:schemeClr val="tx2">
                      <a:lumMod val="50000"/>
                    </a:schemeClr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Community Intermediate Care Facilities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4003466" y="3726932"/>
            <a:ext cx="354913" cy="352854"/>
          </a:xfrm>
          <a:prstGeom prst="ellipse">
            <a:avLst/>
          </a:prstGeom>
          <a:solidFill>
            <a:srgbClr val="75151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4353369" y="3678287"/>
            <a:ext cx="1427047" cy="2582084"/>
            <a:chOff x="3273942" y="2385767"/>
            <a:chExt cx="1552508" cy="2825484"/>
          </a:xfrm>
        </p:grpSpPr>
        <p:sp>
          <p:nvSpPr>
            <p:cNvPr id="19" name="Rectangle 18"/>
            <p:cNvSpPr/>
            <p:nvPr/>
          </p:nvSpPr>
          <p:spPr>
            <a:xfrm>
              <a:off x="3273942" y="2385767"/>
              <a:ext cx="1552508" cy="282548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3273942" y="2385767"/>
              <a:ext cx="1552508" cy="2825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8791" tIns="0" rIns="0" bIns="0" numCol="1" spcCol="1270" anchor="t" anchorCtr="0">
              <a:noAutofit/>
            </a:bodyPr>
            <a:lstStyle/>
            <a:p>
              <a:pPr defTabSz="58670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85" dirty="0">
                  <a:solidFill>
                    <a:schemeClr val="tx2">
                      <a:lumMod val="50000"/>
                    </a:schemeClr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Community Training Homes</a:t>
              </a:r>
            </a:p>
          </p:txBody>
        </p:sp>
      </p:grpSp>
      <p:sp>
        <p:nvSpPr>
          <p:cNvPr id="11" name="Oval 10"/>
          <p:cNvSpPr/>
          <p:nvPr/>
        </p:nvSpPr>
        <p:spPr>
          <a:xfrm>
            <a:off x="5237831" y="3222517"/>
            <a:ext cx="458429" cy="455770"/>
          </a:xfrm>
          <a:prstGeom prst="ellipse">
            <a:avLst/>
          </a:prstGeom>
          <a:solidFill>
            <a:srgbClr val="75151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Group 11"/>
          <p:cNvGrpSpPr/>
          <p:nvPr/>
        </p:nvGrpSpPr>
        <p:grpSpPr>
          <a:xfrm>
            <a:off x="5509991" y="3173252"/>
            <a:ext cx="1478806" cy="3078286"/>
            <a:chOff x="4826451" y="1842791"/>
            <a:chExt cx="1608817" cy="3368460"/>
          </a:xfrm>
        </p:grpSpPr>
        <p:sp>
          <p:nvSpPr>
            <p:cNvPr id="17" name="Rectangle 16"/>
            <p:cNvSpPr/>
            <p:nvPr/>
          </p:nvSpPr>
          <p:spPr>
            <a:xfrm>
              <a:off x="4826451" y="1842791"/>
              <a:ext cx="1608817" cy="33684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4826451" y="1896701"/>
              <a:ext cx="1608817" cy="3314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8021" tIns="0" rIns="0" bIns="0" numCol="1" spcCol="1270" anchor="t" anchorCtr="0">
              <a:noAutofit/>
            </a:bodyPr>
            <a:lstStyle/>
            <a:p>
              <a:pPr defTabSz="58670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85" dirty="0">
                  <a:solidFill>
                    <a:schemeClr val="tx2">
                      <a:lumMod val="50000"/>
                    </a:schemeClr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Supervised Living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6559249" y="2803482"/>
            <a:ext cx="584127" cy="580739"/>
          </a:xfrm>
          <a:prstGeom prst="ellipse">
            <a:avLst/>
          </a:prstGeom>
          <a:solidFill>
            <a:srgbClr val="75151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Group 13"/>
          <p:cNvGrpSpPr/>
          <p:nvPr/>
        </p:nvGrpSpPr>
        <p:grpSpPr>
          <a:xfrm>
            <a:off x="6770834" y="2942335"/>
            <a:ext cx="1681317" cy="3388607"/>
            <a:chOff x="6435268" y="1599463"/>
            <a:chExt cx="1829132" cy="3708033"/>
          </a:xfrm>
        </p:grpSpPr>
        <p:sp>
          <p:nvSpPr>
            <p:cNvPr id="15" name="Rectangle 14"/>
            <p:cNvSpPr/>
            <p:nvPr/>
          </p:nvSpPr>
          <p:spPr>
            <a:xfrm>
              <a:off x="6435268" y="1607217"/>
              <a:ext cx="1608817" cy="370027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6655583" y="1599463"/>
              <a:ext cx="1608817" cy="37002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7801" tIns="0" rIns="0" bIns="0" numCol="1" spcCol="1270" anchor="t" anchorCtr="0">
              <a:noAutofit/>
            </a:bodyPr>
            <a:lstStyle/>
            <a:p>
              <a:pPr defTabSz="58670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85" dirty="0">
                  <a:solidFill>
                    <a:schemeClr val="tx2">
                      <a:lumMod val="50000"/>
                    </a:schemeClr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Family</a:t>
              </a:r>
            </a:p>
            <a:p>
              <a:pPr defTabSz="58670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85" dirty="0">
                  <a:solidFill>
                    <a:schemeClr val="tx2">
                      <a:lumMod val="50000"/>
                    </a:schemeClr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Assisted</a:t>
              </a:r>
            </a:p>
            <a:p>
              <a:pPr defTabSz="58670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85" dirty="0">
                  <a:solidFill>
                    <a:schemeClr val="tx2">
                      <a:lumMod val="50000"/>
                    </a:schemeClr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Home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161811" y="1353982"/>
            <a:ext cx="2077277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Values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8789" y="1887202"/>
            <a:ext cx="4053385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Health, safety and well-being of each person</a:t>
            </a:r>
          </a:p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Dignity and respect for each person</a:t>
            </a:r>
          </a:p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Individual and family participation, choice, control and responsibility</a:t>
            </a:r>
          </a:p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Relationships with family, friends and community connections</a:t>
            </a:r>
          </a:p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Personal growth and accomplishments</a:t>
            </a:r>
          </a:p>
          <a:p>
            <a:endParaRPr lang="en-US" sz="1485" dirty="0"/>
          </a:p>
        </p:txBody>
      </p:sp>
      <p:sp>
        <p:nvSpPr>
          <p:cNvPr id="2" name="TextBox 1"/>
          <p:cNvSpPr txBox="1"/>
          <p:nvPr/>
        </p:nvSpPr>
        <p:spPr>
          <a:xfrm>
            <a:off x="655920" y="5045885"/>
            <a:ext cx="1198470" cy="5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5" dirty="0"/>
              <a:t>24 Hour Care</a:t>
            </a:r>
          </a:p>
          <a:p>
            <a:r>
              <a:rPr lang="en-US" sz="1485" dirty="0"/>
              <a:t>Center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25078" y="1786227"/>
            <a:ext cx="2632324" cy="320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5" dirty="0"/>
              <a:t>Self Reliance in the Community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7DCCF-FDAD-4DA0-B1A5-E07597EB5748}"/>
              </a:ext>
            </a:extLst>
          </p:cNvPr>
          <p:cNvSpPr txBox="1"/>
          <p:nvPr/>
        </p:nvSpPr>
        <p:spPr>
          <a:xfrm>
            <a:off x="5064131" y="4500777"/>
            <a:ext cx="6089548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rgbClr val="75151F"/>
                </a:solidFill>
                <a:latin typeface="Charlemagne Std" charset="0"/>
                <a:ea typeface="Charlemagne Std" charset="0"/>
                <a:cs typeface="Charlemagne Std" charset="0"/>
              </a:rPr>
              <a:t>Service and support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02B8E9-A40E-4C9A-9EE2-FA5F3EA17C1F}"/>
              </a:ext>
            </a:extLst>
          </p:cNvPr>
          <p:cNvSpPr txBox="1"/>
          <p:nvPr/>
        </p:nvSpPr>
        <p:spPr>
          <a:xfrm>
            <a:off x="6386510" y="5154325"/>
            <a:ext cx="2596608" cy="1234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Early Intervention</a:t>
            </a:r>
          </a:p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Family Support</a:t>
            </a:r>
          </a:p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Adult Development Services</a:t>
            </a:r>
          </a:p>
          <a:p>
            <a:pPr marL="235732" indent="-235732">
              <a:buFont typeface="Arial" charset="0"/>
              <a:buChar char="•"/>
            </a:pPr>
            <a:r>
              <a:rPr lang="en-US" sz="1485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Residential Services</a:t>
            </a:r>
          </a:p>
          <a:p>
            <a:endParaRPr lang="en-US" sz="1485" dirty="0"/>
          </a:p>
        </p:txBody>
      </p:sp>
    </p:spTree>
    <p:extLst>
      <p:ext uri="{BB962C8B-B14F-4D97-AF65-F5344CB8AC3E}">
        <p14:creationId xmlns:p14="http://schemas.microsoft.com/office/powerpoint/2010/main" val="21202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DCE4F8-66C4-9ED0-0AF6-2ED132E6C5C7}"/>
              </a:ext>
            </a:extLst>
          </p:cNvPr>
          <p:cNvSpPr txBox="1"/>
          <p:nvPr/>
        </p:nvSpPr>
        <p:spPr>
          <a:xfrm>
            <a:off x="969666" y="1070044"/>
            <a:ext cx="794573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Who is eligible for services? </a:t>
            </a:r>
            <a:r>
              <a:rPr lang="en-US" dirty="0"/>
              <a:t>DDSN currently has 37,389 individuals with intellectual disabilities, autism, head &amp; spinal cord injuries, and related disabilities eligible for services. </a:t>
            </a:r>
          </a:p>
          <a:p>
            <a:endParaRPr lang="en-US" b="1" u="sng" dirty="0"/>
          </a:p>
          <a:p>
            <a:r>
              <a:rPr lang="en-US" b="1" u="sng" dirty="0"/>
              <a:t>What services are provided? </a:t>
            </a:r>
            <a:r>
              <a:rPr lang="en-US" dirty="0"/>
              <a:t>DDSN’s FY22 legislative appropriations of $828 million serves 21,529 individuals through a variety of resource mechanisms: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Medicaid At-Home Waivers (8,547);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Medicaid Residential Waivers (3,887);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Medicaid Community Intermediate Care Facilities (463);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Medicaid Regional Center Intermediate Care Facilities (601);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State funded equivalent Waiver services (222);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Early Intervention (3,772);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State Funded Family Support (4,037). </a:t>
            </a:r>
          </a:p>
          <a:p>
            <a:endParaRPr lang="en-US" dirty="0"/>
          </a:p>
          <a:p>
            <a:r>
              <a:rPr lang="en-US" b="1" u="sng" dirty="0"/>
              <a:t>How do we spend our funds? </a:t>
            </a:r>
            <a:r>
              <a:rPr lang="en-US" dirty="0"/>
              <a:t>DDSN’s annual expenditures are used for the following: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Contracted services (DSN Board, Private Provider) (85.1%),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DDSN operated Regional Center Intermediate Care Facilities (12.0%),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DDSN operated Autism residential homes (0.2%),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DDSN overhead (2.7%).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C5C2C-F8E0-29DF-3101-8DAB3A2A7695}"/>
              </a:ext>
            </a:extLst>
          </p:cNvPr>
          <p:cNvSpPr txBox="1"/>
          <p:nvPr/>
        </p:nvSpPr>
        <p:spPr>
          <a:xfrm>
            <a:off x="2662814" y="424002"/>
            <a:ext cx="4204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DDSN Mission Overview</a:t>
            </a:r>
          </a:p>
        </p:txBody>
      </p:sp>
    </p:spTree>
    <p:extLst>
      <p:ext uri="{BB962C8B-B14F-4D97-AF65-F5344CB8AC3E}">
        <p14:creationId xmlns:p14="http://schemas.microsoft.com/office/powerpoint/2010/main" val="1141819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D374C2-E8B6-836C-68F0-2B732D23C8AB}"/>
              </a:ext>
            </a:extLst>
          </p:cNvPr>
          <p:cNvSpPr txBox="1"/>
          <p:nvPr/>
        </p:nvSpPr>
        <p:spPr>
          <a:xfrm>
            <a:off x="1034980" y="2178040"/>
            <a:ext cx="772215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waiver waiting lists are at an all-time high containing 14,456 individuals.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Each waiver is at, or near, an all-time high in wait times: IDRD (5.4 years); Community Supports (3.6 years); and HASCI (0.4 years).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 7/1/21, DDSN re-engineered its waiver waiting list to more efficiently implement new legislative appropriated waiver slots.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DDSN requested $6.36 million ($1.9 million state funds) to fund 300 IDRD Waiver slots ($14,000/waiver slot) and 60 HASCI Waiver slots ($36,000/waiver slot). (Recurring)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1C739E-444D-53D9-A35A-D5D3552D1AA6}"/>
              </a:ext>
            </a:extLst>
          </p:cNvPr>
          <p:cNvSpPr txBox="1"/>
          <p:nvPr/>
        </p:nvSpPr>
        <p:spPr>
          <a:xfrm>
            <a:off x="929473" y="1220874"/>
            <a:ext cx="8119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Need Is Greater Than Resources Available</a:t>
            </a:r>
          </a:p>
        </p:txBody>
      </p:sp>
    </p:spTree>
    <p:extLst>
      <p:ext uri="{BB962C8B-B14F-4D97-AF65-F5344CB8AC3E}">
        <p14:creationId xmlns:p14="http://schemas.microsoft.com/office/powerpoint/2010/main" val="1441942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3" y="1057275"/>
            <a:ext cx="7882712" cy="56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650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theme/theme1.xml><?xml version="1.0" encoding="utf-8"?>
<a:theme xmlns:a="http://schemas.openxmlformats.org/drawingml/2006/main" name="Theme1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BF78CF2-019A-450E-B6D5-B2FB2A9A07D0}" vid="{FDA3FE2B-DA34-462F-885D-969E14DA69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1673</TotalTime>
  <Words>615</Words>
  <Application>Microsoft Office PowerPoint</Application>
  <PresentationFormat>Custom</PresentationFormat>
  <Paragraphs>88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Abadi MT Condensed Extra Bold</vt:lpstr>
      <vt:lpstr>Arial</vt:lpstr>
      <vt:lpstr>Calibri</vt:lpstr>
      <vt:lpstr>Calibri Light</vt:lpstr>
      <vt:lpstr>Charlemagne Std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Thomas DeMars</cp:lastModifiedBy>
  <cp:revision>74</cp:revision>
  <dcterms:created xsi:type="dcterms:W3CDTF">2016-12-07T15:19:42Z</dcterms:created>
  <dcterms:modified xsi:type="dcterms:W3CDTF">2023-06-12T21:10:23Z</dcterms:modified>
</cp:coreProperties>
</file>